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c7c7c"/>
        </a:solidFill>
      </p:bgPr>
    </p:bg>
    <p:spTree>
      <p:nvGrpSpPr>
        <p:cNvPr id="1" name=""/>
        <p:cNvGrpSpPr/>
        <p:nvPr/>
      </p:nvGrpSpPr>
      <p:grpSpPr>
        <a:xfrm>
          <a:off x="0" y="0"/>
          <a:ext cx="0" cy="0"/>
          <a:chOff x="0" y="0"/>
          <a:chExt cx="0" cy="0"/>
        </a:xfrm>
      </p:grpSpPr>
      <p:sp>
        <p:nvSpPr>
          <p:cNvPr id="76" name="Rectangle 6"/>
          <p:cNvSpPr/>
          <p:nvPr/>
        </p:nvSpPr>
        <p:spPr>
          <a:xfrm flipV="1">
            <a:off x="0" y="-5400"/>
            <a:ext cx="12191400" cy="6860520"/>
          </a:xfrm>
          <a:prstGeom prst="rect">
            <a:avLst/>
          </a:prstGeom>
          <a:solidFill>
            <a:srgbClr val="7f7f7f"/>
          </a:solidFill>
          <a:ln w="12600">
            <a:noFill/>
          </a:ln>
        </p:spPr>
        <p:style>
          <a:lnRef idx="0"/>
          <a:fillRef idx="0"/>
          <a:effectRef idx="0"/>
          <a:fontRef idx="minor"/>
        </p:style>
      </p:sp>
      <p:sp>
        <p:nvSpPr>
          <p:cNvPr id="77" name="Freeform 3"/>
          <p:cNvSpPr/>
          <p:nvPr/>
        </p:nvSpPr>
        <p:spPr>
          <a:xfrm flipV="1">
            <a:off x="1247040" y="-2520"/>
            <a:ext cx="9468000" cy="6857640"/>
          </a:xfrm>
          <a:custGeom>
            <a:avLst/>
            <a:gdLst/>
            <a:ah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rgbClr val="262626">
              <a:alpha val="70000"/>
            </a:srgbClr>
          </a:solidFill>
          <a:ln w="12600">
            <a:noFill/>
          </a:ln>
        </p:spPr>
        <p:style>
          <a:lnRef idx="0"/>
          <a:fillRef idx="0"/>
          <a:effectRef idx="0"/>
          <a:fontRef idx="minor"/>
        </p:style>
      </p:sp>
      <p:sp>
        <p:nvSpPr>
          <p:cNvPr id="78" name="Freeform 16"/>
          <p:cNvSpPr/>
          <p:nvPr/>
        </p:nvSpPr>
        <p:spPr>
          <a:xfrm flipV="1">
            <a:off x="-94680" y="-360000"/>
            <a:ext cx="10895040" cy="10290960"/>
          </a:xfrm>
          <a:custGeom>
            <a:avLst/>
            <a:gdLst/>
            <a:ah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rgbClr val="262626"/>
          </a:solidFill>
          <a:ln w="12600">
            <a:noFill/>
          </a:ln>
        </p:spPr>
        <p:style>
          <a:lnRef idx="0"/>
          <a:fillRef idx="0"/>
          <a:effectRef idx="0"/>
          <a:fontRef idx="minor"/>
        </p:style>
      </p:sp>
      <p:sp>
        <p:nvSpPr>
          <p:cNvPr id="79" name="Title 1"/>
          <p:cNvSpPr/>
          <p:nvPr/>
        </p:nvSpPr>
        <p:spPr>
          <a:xfrm>
            <a:off x="804600" y="962280"/>
            <a:ext cx="6437160" cy="2611080"/>
          </a:xfrm>
          <a:prstGeom prst="rect">
            <a:avLst/>
          </a:prstGeom>
          <a:noFill/>
          <a:ln w="0">
            <a:noFill/>
          </a:ln>
        </p:spPr>
        <p:style>
          <a:lnRef idx="0"/>
          <a:fillRef idx="0"/>
          <a:effectRef idx="0"/>
          <a:fontRef idx="minor"/>
        </p:style>
        <p:txBody>
          <a:bodyPr lIns="90000" rIns="90000" tIns="45000" bIns="45000" anchor="b">
            <a:normAutofit/>
          </a:bodyPr>
          <a:p>
            <a:pPr>
              <a:lnSpc>
                <a:spcPct val="90000"/>
              </a:lnSpc>
            </a:pPr>
            <a:r>
              <a:rPr b="0" lang="en-US" sz="5400" spc="-1" strike="noStrike">
                <a:solidFill>
                  <a:srgbClr val="ffffff"/>
                </a:solidFill>
                <a:latin typeface="Calibri Light"/>
              </a:rPr>
              <a:t>TRAIN TICKET GENERATION</a:t>
            </a:r>
            <a:endParaRPr b="0" lang="en-IN" sz="54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500"/>
                                  </p:stCondLst>
                                  <p:iterate type="el">
                                    <p:tmAbs val="100"/>
                                  </p:iterate>
                                  <p:childTnLst>
                                    <p:set>
                                      <p:cBhvr>
                                        <p:cTn id="6" dur="1" fill="hold">
                                          <p:stCondLst>
                                            <p:cond delay="0"/>
                                          </p:stCondLst>
                                        </p:cTn>
                                        <p:tgtEl>
                                          <p:spTgt spid="79"/>
                                        </p:tgtEl>
                                        <p:attrNameLst>
                                          <p:attrName>style.visibility</p:attrName>
                                        </p:attrNameLst>
                                      </p:cBhvr>
                                      <p:to>
                                        <p:strVal val="visible"/>
                                      </p:to>
                                    </p:set>
                                    <p:animEffect filter="fade" transition="in">
                                      <p:cBhvr additive="repl">
                                        <p:cTn id="7" dur="7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3"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14"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15"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16"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ea typeface="Calibri Light"/>
              </a:rPr>
              <a:t> </a:t>
            </a:r>
            <a:r>
              <a:rPr b="0" lang="en-US" sz="4400" spc="-1" strike="noStrike">
                <a:solidFill>
                  <a:srgbClr val="ffffff"/>
                </a:solidFill>
                <a:latin typeface="Calibri Light"/>
                <a:ea typeface="Calibri Light"/>
              </a:rPr>
              <a:t>Ticket Generation</a:t>
            </a:r>
            <a:endParaRPr b="0" lang="en-IN" sz="4400" spc="-1" strike="noStrike">
              <a:latin typeface="Arial"/>
            </a:endParaRPr>
          </a:p>
        </p:txBody>
      </p:sp>
      <p:sp>
        <p:nvSpPr>
          <p:cNvPr id="117"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application should generate a train ticket using the train details and passenger details. The generated ticket should contain the following details 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PNR Number, Travel date, Train Number, Train Name, Source Station, Destination Station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 </a:t>
            </a:r>
            <a:r>
              <a:rPr b="0" lang="en-US" sz="2400" spc="-1" strike="noStrike">
                <a:solidFill>
                  <a:srgbClr val="000000"/>
                </a:solidFill>
                <a:latin typeface="Calibri"/>
                <a:ea typeface="Calibri"/>
              </a:rPr>
              <a:t>Name, age, gender and ticket fare for each passenger 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Total Ticket price</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8" name="Picture 2" descr=""/>
          <p:cNvPicPr/>
          <p:nvPr/>
        </p:nvPicPr>
        <p:blipFill>
          <a:blip r:embed="rId1"/>
          <a:stretch/>
        </p:blipFill>
        <p:spPr>
          <a:xfrm>
            <a:off x="1348560" y="591840"/>
            <a:ext cx="9311040" cy="549036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20"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21"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22"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ea typeface="Calibri Light"/>
              </a:rPr>
              <a:t>Writing ticket into File</a:t>
            </a:r>
            <a:endParaRPr b="0" lang="en-IN" sz="4400" spc="-1" strike="noStrike">
              <a:latin typeface="Arial"/>
            </a:endParaRPr>
          </a:p>
        </p:txBody>
      </p:sp>
      <p:sp>
        <p:nvSpPr>
          <p:cNvPr id="123"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generated ticket will be stored in a file.</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format of the ticket is same as the ticket which has been generated earlier.</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filename is the same name as the PNR no. of the ticket.</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Picture 2" descr=""/>
          <p:cNvPicPr/>
          <p:nvPr/>
        </p:nvPicPr>
        <p:blipFill>
          <a:blip r:embed="rId1"/>
          <a:stretch/>
        </p:blipFill>
        <p:spPr>
          <a:xfrm>
            <a:off x="1685880" y="684360"/>
            <a:ext cx="8983080" cy="533448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5"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26"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27"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28"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ea typeface="Calibri Light"/>
              </a:rPr>
              <a:t>Connecting to Database</a:t>
            </a:r>
            <a:endParaRPr b="0" lang="en-IN" sz="4400" spc="-1" strike="noStrike">
              <a:latin typeface="Arial"/>
            </a:endParaRPr>
          </a:p>
        </p:txBody>
      </p:sp>
      <p:sp>
        <p:nvSpPr>
          <p:cNvPr id="129"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Here we have used MYSQL workbench to store the train details.</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URL of the train database is passed to connect the database with JDBC project.</a:t>
            </a:r>
            <a:endParaRPr b="0" lang="en-IN" sz="2400" spc="-1" strike="noStrike">
              <a:latin typeface="Arial"/>
            </a:endParaRPr>
          </a:p>
          <a:p>
            <a:pPr>
              <a:lnSpc>
                <a:spcPct val="90000"/>
              </a:lnSpc>
              <a:spcBef>
                <a:spcPts val="1001"/>
              </a:spcBef>
            </a:pPr>
            <a:endParaRPr b="0" lang="en-IN" sz="2400" spc="-1" strike="noStrike">
              <a:latin typeface="Arial"/>
            </a:endParaRPr>
          </a:p>
          <a:p>
            <a:pPr>
              <a:lnSpc>
                <a:spcPct val="90000"/>
              </a:lnSpc>
              <a:spcBef>
                <a:spcPts val="1001"/>
              </a:spcBef>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0" name="Picture 2" descr=""/>
          <p:cNvPicPr/>
          <p:nvPr/>
        </p:nvPicPr>
        <p:blipFill>
          <a:blip r:embed="rId1"/>
          <a:stretch/>
        </p:blipFill>
        <p:spPr>
          <a:xfrm>
            <a:off x="1222920" y="1009080"/>
            <a:ext cx="9831960" cy="475200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32"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33"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34"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ea typeface="Calibri Light"/>
              </a:rPr>
              <a:t>Getting train details</a:t>
            </a:r>
            <a:endParaRPr b="0" lang="en-IN" sz="4400" spc="-1" strike="noStrike">
              <a:latin typeface="Arial"/>
            </a:endParaRPr>
          </a:p>
        </p:txBody>
      </p:sp>
      <p:sp>
        <p:nvSpPr>
          <p:cNvPr id="135"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train details are fetched from the train database by using executeQuery statement.</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Train details are getting fetch according to the order in which they are present in the database.</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Train not found will be printed once the user give invalid train number.</a:t>
            </a:r>
            <a:endParaRPr b="0" lang="en-IN" sz="2400" spc="-1" strike="noStrike">
              <a:latin typeface="Arial"/>
            </a:endParaRPr>
          </a:p>
          <a:p>
            <a:pPr>
              <a:lnSpc>
                <a:spcPct val="90000"/>
              </a:lnSpc>
              <a:spcBef>
                <a:spcPts val="1001"/>
              </a:spcBef>
            </a:pPr>
            <a:endParaRPr b="0" lang="en-IN" sz="2400" spc="-1" strike="noStrike">
              <a:latin typeface="Arial"/>
            </a:endParaRPr>
          </a:p>
          <a:p>
            <a:pPr>
              <a:lnSpc>
                <a:spcPct val="90000"/>
              </a:lnSpc>
              <a:spcBef>
                <a:spcPts val="1001"/>
              </a:spcBef>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6" name="Picture 2" descr=""/>
          <p:cNvPicPr/>
          <p:nvPr/>
        </p:nvPicPr>
        <p:blipFill>
          <a:blip r:embed="rId1"/>
          <a:stretch/>
        </p:blipFill>
        <p:spPr>
          <a:xfrm>
            <a:off x="1338840" y="745560"/>
            <a:ext cx="9523440" cy="536652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7"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38"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39"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40"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rPr>
              <a:t>FRONT END</a:t>
            </a:r>
            <a:endParaRPr b="0" lang="en-IN" sz="4400" spc="-1" strike="noStrike">
              <a:latin typeface="Arial"/>
            </a:endParaRPr>
          </a:p>
        </p:txBody>
      </p:sp>
      <p:sp>
        <p:nvSpPr>
          <p:cNvPr id="141"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The front end part involves the following pages:</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rPr>
              <a:t>Login page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rPr>
              <a:t>Train Details</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rPr>
              <a:t>Book Ticket</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rPr>
              <a:t>Ticket Confirmation</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rPr>
              <a:t>Ticket Download and Exit</a:t>
            </a:r>
            <a:endParaRPr b="0" lang="en-IN" sz="2400" spc="-1" strike="noStrike">
              <a:latin typeface="Arial"/>
            </a:endParaRPr>
          </a:p>
          <a:p>
            <a:pPr>
              <a:lnSpc>
                <a:spcPct val="90000"/>
              </a:lnSpc>
              <a:spcBef>
                <a:spcPts val="1001"/>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2" name="Rectangle 14"/>
          <p:cNvSpPr/>
          <p:nvPr/>
        </p:nvSpPr>
        <p:spPr>
          <a:xfrm>
            <a:off x="1440" y="0"/>
            <a:ext cx="12188160" cy="6857280"/>
          </a:xfrm>
          <a:prstGeom prst="rect">
            <a:avLst/>
          </a:prstGeom>
          <a:solidFill>
            <a:srgbClr val="ffffff"/>
          </a:solidFill>
          <a:ln w="12600">
            <a:noFill/>
          </a:ln>
        </p:spPr>
        <p:style>
          <a:lnRef idx="0"/>
          <a:fillRef idx="0"/>
          <a:effectRef idx="0"/>
          <a:fontRef idx="minor"/>
        </p:style>
      </p:sp>
      <p:pic>
        <p:nvPicPr>
          <p:cNvPr id="143" name="Picture 2" descr=""/>
          <p:cNvPicPr/>
          <p:nvPr/>
        </p:nvPicPr>
        <p:blipFill>
          <a:blip r:embed="rId1"/>
          <a:srcRect l="10267" t="10824" r="9446" b="6567"/>
          <a:stretch/>
        </p:blipFill>
        <p:spPr>
          <a:xfrm>
            <a:off x="141480" y="53280"/>
            <a:ext cx="5784120" cy="3427200"/>
          </a:xfrm>
          <a:prstGeom prst="rect">
            <a:avLst/>
          </a:prstGeom>
          <a:ln w="0">
            <a:noFill/>
          </a:ln>
        </p:spPr>
      </p:pic>
      <p:pic>
        <p:nvPicPr>
          <p:cNvPr id="144" name="Picture 5" descr=""/>
          <p:cNvPicPr/>
          <p:nvPr/>
        </p:nvPicPr>
        <p:blipFill>
          <a:blip r:embed="rId2"/>
          <a:srcRect l="4491" t="13018" r="7154" b="18913"/>
          <a:stretch/>
        </p:blipFill>
        <p:spPr>
          <a:xfrm>
            <a:off x="6094440" y="3549240"/>
            <a:ext cx="5950440" cy="3250800"/>
          </a:xfrm>
          <a:prstGeom prst="rect">
            <a:avLst/>
          </a:prstGeom>
          <a:ln w="0">
            <a:noFill/>
          </a:ln>
        </p:spPr>
      </p:pic>
      <p:pic>
        <p:nvPicPr>
          <p:cNvPr id="145" name="Picture 3" descr=""/>
          <p:cNvPicPr/>
          <p:nvPr/>
        </p:nvPicPr>
        <p:blipFill>
          <a:blip r:embed="rId3"/>
          <a:srcRect l="0" t="9491" r="0" b="19344"/>
          <a:stretch/>
        </p:blipFill>
        <p:spPr>
          <a:xfrm>
            <a:off x="6090840" y="54000"/>
            <a:ext cx="5953320" cy="3430080"/>
          </a:xfrm>
          <a:prstGeom prst="rect">
            <a:avLst/>
          </a:prstGeom>
          <a:ln w="0">
            <a:noFill/>
          </a:ln>
        </p:spPr>
      </p:pic>
      <p:pic>
        <p:nvPicPr>
          <p:cNvPr id="146" name="Picture 4" descr=""/>
          <p:cNvPicPr/>
          <p:nvPr/>
        </p:nvPicPr>
        <p:blipFill>
          <a:blip r:embed="rId4"/>
          <a:srcRect l="9319" t="12425" r="11649" b="7690"/>
          <a:stretch/>
        </p:blipFill>
        <p:spPr>
          <a:xfrm>
            <a:off x="144000" y="3546360"/>
            <a:ext cx="5776920" cy="32500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81"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82"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83"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rPr>
              <a:t>Problem Statement</a:t>
            </a:r>
            <a:endParaRPr b="0" lang="en-IN" sz="4400" spc="-1" strike="noStrike">
              <a:latin typeface="Arial"/>
            </a:endParaRPr>
          </a:p>
        </p:txBody>
      </p:sp>
      <p:sp>
        <p:nvSpPr>
          <p:cNvPr id="84"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This Project involves generating a train ticket and printing the ticket to a File. The application is taking train number and passenger details as input. </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details of the train are stored in a database. The train details are fetched from the database using the train number provided by the user.</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passenger name, age and gender are accepted from the user.</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application should generate a train ticket using the train details and passenger details.</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generated ticket should be written to a File.</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7" name="Rectangle 8"/>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48" name="Rectangle 10"/>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49" name="Freeform: Shape 12"/>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50"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3100" spc="-1" strike="noStrike">
                <a:solidFill>
                  <a:srgbClr val="ffffff"/>
                </a:solidFill>
                <a:latin typeface="Calibri Light"/>
              </a:rPr>
              <a:t>Acknowledgement</a:t>
            </a:r>
            <a:endParaRPr b="0" lang="en-IN" sz="3100" spc="-1" strike="noStrike">
              <a:latin typeface="Arial"/>
            </a:endParaRPr>
          </a:p>
        </p:txBody>
      </p:sp>
      <p:sp>
        <p:nvSpPr>
          <p:cNvPr id="151" name="TextBox 3"/>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16000" indent="-227880">
              <a:lnSpc>
                <a:spcPct val="90000"/>
              </a:lnSpc>
              <a:spcAft>
                <a:spcPts val="601"/>
              </a:spcAft>
              <a:buClr>
                <a:srgbClr val="000000"/>
              </a:buClr>
              <a:buFont typeface="Arial"/>
              <a:buChar char="•"/>
            </a:pPr>
            <a:r>
              <a:rPr b="0" lang="en-US" sz="2400" spc="-1" strike="noStrike">
                <a:solidFill>
                  <a:srgbClr val="000000"/>
                </a:solidFill>
                <a:latin typeface="Calibri"/>
                <a:ea typeface="DejaVu Sans"/>
              </a:rPr>
              <a:t>We would like to express our special thanks of gratitude to our mentor Mrs. Mythili Ma'am who gave us the guidance to do this wonderful project on Train Ticket Generation, which also helped us in doing a lot of research and we came to know about so many new things we are really thankful to her.</a:t>
            </a:r>
            <a:endParaRPr b="0" lang="en-IN" sz="2400" spc="-1" strike="noStrike">
              <a:latin typeface="Arial"/>
            </a:endParaRPr>
          </a:p>
          <a:p>
            <a:pPr>
              <a:lnSpc>
                <a:spcPct val="90000"/>
              </a:lnSpc>
              <a:spcAft>
                <a:spcPts val="601"/>
              </a:spcAft>
            </a:pPr>
            <a:endParaRPr b="0" lang="en-IN" sz="2400" spc="-1" strike="noStrike">
              <a:latin typeface="Arial"/>
            </a:endParaRPr>
          </a:p>
          <a:p>
            <a:pPr marL="216000" indent="-227880">
              <a:lnSpc>
                <a:spcPct val="90000"/>
              </a:lnSpc>
              <a:spcAft>
                <a:spcPts val="601"/>
              </a:spcAft>
              <a:buClr>
                <a:srgbClr val="000000"/>
              </a:buClr>
              <a:buFont typeface="Arial"/>
              <a:buChar char="•"/>
            </a:pPr>
            <a:r>
              <a:rPr b="0" lang="en-US" sz="2400" spc="-1" strike="noStrike">
                <a:solidFill>
                  <a:srgbClr val="000000"/>
                </a:solidFill>
                <a:latin typeface="Calibri"/>
                <a:ea typeface="DejaVu Sans"/>
              </a:rPr>
              <a:t>Secondly we would also like to thank Torry Harris Integration Solutions for giving this learning opportunity which helped us a lot in finalizing the project within the limited time frame.</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2" name="Rectangle 8"/>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53" name="Rectangle 10"/>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54" name="Freeform: Shape 12"/>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55"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rPr>
              <a:t>Conclusion</a:t>
            </a:r>
            <a:endParaRPr b="0" lang="en-IN" sz="4400" spc="-1" strike="noStrike">
              <a:latin typeface="Arial"/>
            </a:endParaRPr>
          </a:p>
        </p:txBody>
      </p:sp>
      <p:sp>
        <p:nvSpPr>
          <p:cNvPr id="156" name="TextBox 3"/>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16000" indent="-227880">
              <a:lnSpc>
                <a:spcPct val="90000"/>
              </a:lnSpc>
              <a:spcAft>
                <a:spcPts val="601"/>
              </a:spcAft>
              <a:buClr>
                <a:srgbClr val="000000"/>
              </a:buClr>
              <a:buFont typeface="Arial"/>
              <a:buChar char="•"/>
            </a:pPr>
            <a:r>
              <a:rPr b="0" lang="en-US" sz="2400" spc="-1" strike="noStrike">
                <a:solidFill>
                  <a:srgbClr val="000000"/>
                </a:solidFill>
                <a:latin typeface="Calibri"/>
                <a:ea typeface="DejaVu Sans"/>
              </a:rPr>
              <a:t>We have successfully created Train Ticket  Generation project right from creating database to connecting that to java project using JDBC .</a:t>
            </a:r>
            <a:endParaRPr b="0" lang="en-IN" sz="2400" spc="-1" strike="noStrike">
              <a:latin typeface="Arial"/>
            </a:endParaRPr>
          </a:p>
          <a:p>
            <a:pPr marL="216000" indent="-227880">
              <a:lnSpc>
                <a:spcPct val="90000"/>
              </a:lnSpc>
              <a:spcAft>
                <a:spcPts val="601"/>
              </a:spcAft>
              <a:buClr>
                <a:srgbClr val="000000"/>
              </a:buClr>
              <a:buFont typeface="Arial"/>
              <a:buChar char="•"/>
            </a:pPr>
            <a:r>
              <a:rPr b="0" lang="en-US" sz="2400" spc="-1" strike="noStrike">
                <a:solidFill>
                  <a:srgbClr val="000000"/>
                </a:solidFill>
                <a:latin typeface="Calibri"/>
                <a:ea typeface="DejaVu Sans"/>
              </a:rPr>
              <a:t>We have also created the web page according to project requirement and everything is working fine.</a:t>
            </a:r>
            <a:endParaRPr b="0" lang="en-IN" sz="2400" spc="-1" strike="noStrike">
              <a:latin typeface="Arial"/>
            </a:endParaRPr>
          </a:p>
          <a:p>
            <a:pPr>
              <a:lnSpc>
                <a:spcPct val="90000"/>
              </a:lnSpc>
              <a:spcAft>
                <a:spcPts val="601"/>
              </a:spcAf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5" name="Picture 3" descr=""/>
          <p:cNvPicPr/>
          <p:nvPr/>
        </p:nvPicPr>
        <p:blipFill>
          <a:blip r:embed="rId1"/>
          <a:stretch/>
        </p:blipFill>
        <p:spPr>
          <a:xfrm>
            <a:off x="480240" y="301680"/>
            <a:ext cx="6262920" cy="2709000"/>
          </a:xfrm>
          <a:prstGeom prst="rect">
            <a:avLst/>
          </a:prstGeom>
          <a:ln w="0">
            <a:noFill/>
          </a:ln>
        </p:spPr>
      </p:pic>
      <p:pic>
        <p:nvPicPr>
          <p:cNvPr id="86" name="Picture 4" descr=""/>
          <p:cNvPicPr/>
          <p:nvPr/>
        </p:nvPicPr>
        <p:blipFill>
          <a:blip r:embed="rId2"/>
          <a:stretch/>
        </p:blipFill>
        <p:spPr>
          <a:xfrm>
            <a:off x="7068240" y="210960"/>
            <a:ext cx="4903200" cy="6328800"/>
          </a:xfrm>
          <a:prstGeom prst="rect">
            <a:avLst/>
          </a:prstGeom>
          <a:ln w="0">
            <a:noFill/>
          </a:ln>
        </p:spPr>
      </p:pic>
      <p:pic>
        <p:nvPicPr>
          <p:cNvPr id="87" name="Picture 5" descr=""/>
          <p:cNvPicPr/>
          <p:nvPr/>
        </p:nvPicPr>
        <p:blipFill>
          <a:blip r:embed="rId3"/>
          <a:stretch/>
        </p:blipFill>
        <p:spPr>
          <a:xfrm>
            <a:off x="533880" y="3524760"/>
            <a:ext cx="6135840" cy="2696040"/>
          </a:xfrm>
          <a:prstGeom prst="rect">
            <a:avLst/>
          </a:prstGeom>
          <a:ln w="0">
            <a:noFill/>
          </a:ln>
        </p:spPr>
      </p:pic>
      <p:sp>
        <p:nvSpPr>
          <p:cNvPr id="88" name="TextBox 5"/>
          <p:cNvSpPr/>
          <p:nvPr/>
        </p:nvSpPr>
        <p:spPr>
          <a:xfrm>
            <a:off x="538200" y="3007440"/>
            <a:ext cx="6089400" cy="364680"/>
          </a:xfrm>
          <a:prstGeom prst="rect">
            <a:avLst/>
          </a:prstGeom>
          <a:noFill/>
          <a:ln w="0">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ea typeface="DejaVu Sans"/>
              </a:rPr>
              <a:t>                                     </a:t>
            </a:r>
            <a:r>
              <a:rPr b="0" lang="en-US" sz="1800" spc="-1" strike="noStrike">
                <a:solidFill>
                  <a:srgbClr val="000000"/>
                </a:solidFill>
                <a:latin typeface="Calibri"/>
                <a:ea typeface="DejaVu Sans"/>
              </a:rPr>
              <a:t>Fig1: Ticket Format</a:t>
            </a:r>
            <a:endParaRPr b="0" lang="en-IN" sz="1800" spc="-1" strike="noStrike">
              <a:latin typeface="Arial"/>
            </a:endParaRPr>
          </a:p>
        </p:txBody>
      </p:sp>
      <p:sp>
        <p:nvSpPr>
          <p:cNvPr id="89" name="TextBox 6"/>
          <p:cNvSpPr/>
          <p:nvPr/>
        </p:nvSpPr>
        <p:spPr>
          <a:xfrm>
            <a:off x="632880" y="6227280"/>
            <a:ext cx="6041160" cy="364680"/>
          </a:xfrm>
          <a:prstGeom prst="rect">
            <a:avLst/>
          </a:prstGeom>
          <a:noFill/>
          <a:ln w="0">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ea typeface="DejaVu Sans"/>
              </a:rPr>
              <a:t>                                   </a:t>
            </a:r>
            <a:r>
              <a:rPr b="0" lang="en-US" sz="1800" spc="-1" strike="noStrike">
                <a:solidFill>
                  <a:srgbClr val="000000"/>
                </a:solidFill>
                <a:latin typeface="Calibri"/>
                <a:ea typeface="DejaVu Sans"/>
              </a:rPr>
              <a:t>Fig2: Train Database</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0" name="Rectangle 26"/>
          <p:cNvSpPr/>
          <p:nvPr/>
        </p:nvSpPr>
        <p:spPr>
          <a:xfrm>
            <a:off x="0" y="-3240"/>
            <a:ext cx="12191400" cy="6857280"/>
          </a:xfrm>
          <a:prstGeom prst="rect">
            <a:avLst/>
          </a:prstGeom>
          <a:solidFill>
            <a:srgbClr val="ffffff"/>
          </a:solidFill>
          <a:ln w="12600">
            <a:noFill/>
          </a:ln>
        </p:spPr>
        <p:style>
          <a:lnRef idx="0"/>
          <a:fillRef idx="0"/>
          <a:effectRef idx="0"/>
          <a:fontRef idx="minor"/>
        </p:style>
      </p:sp>
      <p:sp>
        <p:nvSpPr>
          <p:cNvPr id="91" name="Rectangle 28"/>
          <p:cNvSpPr/>
          <p:nvPr/>
        </p:nvSpPr>
        <p:spPr>
          <a:xfrm>
            <a:off x="0" y="-3240"/>
            <a:ext cx="4723560" cy="6860520"/>
          </a:xfrm>
          <a:prstGeom prst="rect">
            <a:avLst/>
          </a:prstGeom>
          <a:solidFill>
            <a:srgbClr val="000000">
              <a:alpha val="80000"/>
            </a:srgbClr>
          </a:solidFill>
          <a:ln w="12600">
            <a:noFill/>
          </a:ln>
        </p:spPr>
        <p:style>
          <a:lnRef idx="0"/>
          <a:fillRef idx="0"/>
          <a:effectRef idx="0"/>
          <a:fontRef idx="minor"/>
        </p:style>
      </p:sp>
      <p:sp>
        <p:nvSpPr>
          <p:cNvPr id="92" name="Freeform: Shape 30"/>
          <p:cNvSpPr/>
          <p:nvPr/>
        </p:nvSpPr>
        <p:spPr>
          <a:xfrm>
            <a:off x="0" y="0"/>
            <a:ext cx="431820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93" name="Title 1"/>
          <p:cNvSpPr/>
          <p:nvPr/>
        </p:nvSpPr>
        <p:spPr>
          <a:xfrm>
            <a:off x="804600" y="1122480"/>
            <a:ext cx="3307320" cy="2386800"/>
          </a:xfrm>
          <a:prstGeom prst="rect">
            <a:avLst/>
          </a:prstGeom>
          <a:noFill/>
          <a:ln w="0">
            <a:noFill/>
          </a:ln>
        </p:spPr>
        <p:style>
          <a:lnRef idx="0"/>
          <a:fillRef idx="0"/>
          <a:effectRef idx="0"/>
          <a:fontRef idx="minor"/>
        </p:style>
        <p:txBody>
          <a:bodyPr lIns="90000" rIns="90000" tIns="45000" bIns="45000" anchor="b">
            <a:normAutofit/>
          </a:bodyPr>
          <a:p>
            <a:pPr>
              <a:lnSpc>
                <a:spcPct val="90000"/>
              </a:lnSpc>
            </a:pPr>
            <a:r>
              <a:rPr b="0" lang="en-US" sz="5400" spc="-1" strike="noStrike">
                <a:solidFill>
                  <a:srgbClr val="ffffff"/>
                </a:solidFill>
                <a:latin typeface="Calibri Light"/>
              </a:rPr>
              <a:t>Project Workflow</a:t>
            </a:r>
            <a:endParaRPr b="0" lang="en-IN" sz="5400" spc="-1" strike="noStrike">
              <a:latin typeface="Arial"/>
            </a:endParaRPr>
          </a:p>
        </p:txBody>
      </p:sp>
      <p:pic>
        <p:nvPicPr>
          <p:cNvPr id="94" name="Picture 7" descr=""/>
          <p:cNvPicPr/>
          <p:nvPr/>
        </p:nvPicPr>
        <p:blipFill>
          <a:blip r:embed="rId1"/>
          <a:stretch/>
        </p:blipFill>
        <p:spPr>
          <a:xfrm>
            <a:off x="4785120" y="-1440"/>
            <a:ext cx="7309440" cy="68598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5" name="Rectangle 72"/>
          <p:cNvSpPr/>
          <p:nvPr/>
        </p:nvSpPr>
        <p:spPr>
          <a:xfrm>
            <a:off x="0" y="-3240"/>
            <a:ext cx="4723560" cy="6860520"/>
          </a:xfrm>
          <a:prstGeom prst="rect">
            <a:avLst/>
          </a:prstGeom>
          <a:solidFill>
            <a:srgbClr val="000000">
              <a:alpha val="80000"/>
            </a:srgbClr>
          </a:solidFill>
          <a:ln w="12600">
            <a:noFill/>
          </a:ln>
        </p:spPr>
        <p:style>
          <a:lnRef idx="0"/>
          <a:fillRef idx="0"/>
          <a:effectRef idx="0"/>
          <a:fontRef idx="minor"/>
        </p:style>
      </p:sp>
      <p:sp>
        <p:nvSpPr>
          <p:cNvPr id="96" name="Freeform: Shape 74"/>
          <p:cNvSpPr/>
          <p:nvPr/>
        </p:nvSpPr>
        <p:spPr>
          <a:xfrm>
            <a:off x="0" y="0"/>
            <a:ext cx="431820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97" name="Title 1"/>
          <p:cNvSpPr/>
          <p:nvPr/>
        </p:nvSpPr>
        <p:spPr>
          <a:xfrm>
            <a:off x="838080" y="1913400"/>
            <a:ext cx="3276000" cy="302724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rPr>
              <a:t>Contribution</a:t>
            </a:r>
            <a:endParaRPr b="0" lang="en-IN" sz="4400" spc="-1" strike="noStrike">
              <a:latin typeface="Arial"/>
            </a:endParaRPr>
          </a:p>
        </p:txBody>
      </p:sp>
      <p:graphicFrame>
        <p:nvGraphicFramePr>
          <p:cNvPr id="98" name="Table 52"/>
          <p:cNvGraphicFramePr/>
          <p:nvPr/>
        </p:nvGraphicFramePr>
        <p:xfrm>
          <a:off x="5095800" y="642960"/>
          <a:ext cx="6789240" cy="5746680"/>
        </p:xfrm>
        <a:graphic>
          <a:graphicData uri="http://schemas.openxmlformats.org/drawingml/2006/table">
            <a:tbl>
              <a:tblPr/>
              <a:tblGrid>
                <a:gridCol w="2110680"/>
                <a:gridCol w="4678920"/>
              </a:tblGrid>
              <a:tr h="774000">
                <a:tc>
                  <a:txBody>
                    <a:bodyPr lIns="137160" rIns="137160">
                      <a:noAutofit/>
                    </a:bodyPr>
                    <a:p>
                      <a:pPr>
                        <a:lnSpc>
                          <a:spcPct val="100000"/>
                        </a:lnSpc>
                      </a:pPr>
                      <a:r>
                        <a:rPr b="0" lang="en-US" sz="2100" spc="-1" strike="noStrike">
                          <a:solidFill>
                            <a:srgbClr val="ffffff"/>
                          </a:solidFill>
                          <a:latin typeface="Calibri"/>
                        </a:rPr>
                        <a:t>          </a:t>
                      </a:r>
                      <a:r>
                        <a:rPr b="0" lang="en-US" sz="2100" spc="-1" strike="noStrike">
                          <a:solidFill>
                            <a:srgbClr val="ffffff"/>
                          </a:solidFill>
                          <a:latin typeface="Calibri"/>
                        </a:rPr>
                        <a:t>Name</a:t>
                      </a:r>
                      <a:endParaRPr b="0" lang="en-IN" sz="2100" spc="-1" strike="noStrike">
                        <a:latin typeface="Arial"/>
                      </a:endParaRPr>
                    </a:p>
                  </a:txBody>
                  <a:tcPr marL="137160" marR="137160">
                    <a:lnL w="12240">
                      <a:solidFill>
                        <a:srgbClr val="ffffff"/>
                      </a:solidFill>
                    </a:lnL>
                    <a:lnR w="12240">
                      <a:solidFill>
                        <a:srgbClr val="ffffff"/>
                      </a:solidFill>
                    </a:lnR>
                    <a:lnT w="18720">
                      <a:solidFill>
                        <a:srgbClr val="ffffff"/>
                      </a:solidFill>
                    </a:lnT>
                    <a:lnB w="38160">
                      <a:solidFill>
                        <a:srgbClr val="ffffff"/>
                      </a:solidFill>
                    </a:lnB>
                    <a:solidFill>
                      <a:srgbClr val="000000"/>
                    </a:solidFill>
                  </a:tcPr>
                </a:tc>
                <a:tc>
                  <a:txBody>
                    <a:bodyPr lIns="137160" rIns="137160">
                      <a:noAutofit/>
                    </a:bodyPr>
                    <a:p>
                      <a:pPr algn="ctr">
                        <a:lnSpc>
                          <a:spcPct val="100000"/>
                        </a:lnSpc>
                      </a:pPr>
                      <a:r>
                        <a:rPr b="0" lang="en-US" sz="2100" spc="-1" strike="noStrike">
                          <a:solidFill>
                            <a:srgbClr val="ffffff"/>
                          </a:solidFill>
                          <a:latin typeface="Calibri"/>
                        </a:rPr>
                        <a:t>Work</a:t>
                      </a:r>
                      <a:endParaRPr b="0" lang="en-IN" sz="2100" spc="-1" strike="noStrike">
                        <a:latin typeface="Arial"/>
                      </a:endParaRPr>
                    </a:p>
                  </a:txBody>
                  <a:tcPr marL="137160" marR="137160">
                    <a:lnL w="12240">
                      <a:solidFill>
                        <a:srgbClr val="ffffff"/>
                      </a:solidFill>
                    </a:lnL>
                    <a:lnR w="12240">
                      <a:solidFill>
                        <a:srgbClr val="ffffff"/>
                      </a:solidFill>
                    </a:lnR>
                    <a:lnT w="18720">
                      <a:solidFill>
                        <a:srgbClr val="ffffff"/>
                      </a:solidFill>
                    </a:lnT>
                    <a:lnB w="38160">
                      <a:solidFill>
                        <a:srgbClr val="ffffff"/>
                      </a:solidFill>
                    </a:lnB>
                    <a:solidFill>
                      <a:srgbClr val="000000"/>
                    </a:solidFill>
                  </a:tcPr>
                </a:tc>
              </a:tr>
              <a:tr h="1070280">
                <a:tc>
                  <a:txBody>
                    <a:bodyPr lIns="137160" rIns="137160">
                      <a:noAutofit/>
                    </a:bodyPr>
                    <a:p>
                      <a:pPr>
                        <a:lnSpc>
                          <a:spcPct val="100000"/>
                        </a:lnSpc>
                      </a:pPr>
                      <a:r>
                        <a:rPr b="0" lang="en-US" sz="1700" spc="-1" strike="noStrike">
                          <a:solidFill>
                            <a:srgbClr val="000000"/>
                          </a:solidFill>
                          <a:latin typeface="Calibri"/>
                        </a:rPr>
                        <a:t>Rounak Bhadra</a:t>
                      </a:r>
                      <a:endParaRPr b="0" lang="en-IN" sz="1700" spc="-1" strike="noStrike">
                        <a:latin typeface="Arial"/>
                      </a:endParaRPr>
                    </a:p>
                  </a:txBody>
                  <a:tcPr marL="137160" marR="137160">
                    <a:lnL w="12240">
                      <a:solidFill>
                        <a:srgbClr val="ffffff"/>
                      </a:solidFill>
                    </a:lnL>
                    <a:lnR w="12240">
                      <a:solidFill>
                        <a:srgbClr val="ffffff"/>
                      </a:solidFill>
                    </a:lnR>
                    <a:lnT w="38160">
                      <a:solidFill>
                        <a:srgbClr val="ffffff"/>
                      </a:solidFill>
                    </a:lnT>
                    <a:lnB w="12240">
                      <a:solidFill>
                        <a:srgbClr val="bfbfbf"/>
                      </a:solidFill>
                    </a:lnB>
                    <a:solidFill>
                      <a:srgbClr val="f2f2f2">
                        <a:alpha val="45000"/>
                      </a:srgbClr>
                    </a:solidFill>
                  </a:tcPr>
                </a:tc>
                <a:tc>
                  <a:txBody>
                    <a:bodyPr lIns="137160" rIns="137160">
                      <a:noAutofit/>
                    </a:bodyPr>
                    <a:p>
                      <a:pPr>
                        <a:lnSpc>
                          <a:spcPct val="100000"/>
                        </a:lnSpc>
                      </a:pPr>
                      <a:r>
                        <a:rPr b="0" lang="en-US" sz="1700" spc="-1" strike="noStrike">
                          <a:solidFill>
                            <a:srgbClr val="000000"/>
                          </a:solidFill>
                          <a:latin typeface="Calibri"/>
                        </a:rPr>
                        <a:t>Generating PNR and Calculating passenger fair as per age</a:t>
                      </a:r>
                      <a:endParaRPr b="0" lang="en-IN" sz="1700" spc="-1" strike="noStrike">
                        <a:latin typeface="Arial"/>
                      </a:endParaRPr>
                    </a:p>
                  </a:txBody>
                  <a:tcPr marL="137160" marR="137160">
                    <a:lnL w="12240">
                      <a:solidFill>
                        <a:srgbClr val="ffffff"/>
                      </a:solidFill>
                    </a:lnL>
                    <a:lnR w="12240">
                      <a:solidFill>
                        <a:srgbClr val="ffffff"/>
                      </a:solidFill>
                    </a:lnR>
                    <a:lnT w="38160">
                      <a:solidFill>
                        <a:srgbClr val="ffffff"/>
                      </a:solidFill>
                    </a:lnT>
                    <a:lnB w="12240">
                      <a:solidFill>
                        <a:srgbClr val="bfbfbf"/>
                      </a:solidFill>
                    </a:lnB>
                    <a:solidFill>
                      <a:srgbClr val="f2f2f2">
                        <a:alpha val="45000"/>
                      </a:srgbClr>
                    </a:solidFill>
                  </a:tcPr>
                </a:tc>
              </a:tr>
              <a:tr h="708120">
                <a:tc>
                  <a:txBody>
                    <a:bodyPr lIns="137160" rIns="137160">
                      <a:noAutofit/>
                    </a:bodyPr>
                    <a:p>
                      <a:pPr>
                        <a:lnSpc>
                          <a:spcPct val="100000"/>
                        </a:lnSpc>
                      </a:pPr>
                      <a:r>
                        <a:rPr b="0" lang="en-US" sz="1700" spc="-1" strike="noStrike">
                          <a:solidFill>
                            <a:srgbClr val="000000"/>
                          </a:solidFill>
                          <a:latin typeface="Calibri"/>
                        </a:rPr>
                        <a:t>Smriti Rani</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c>
                  <a:txBody>
                    <a:bodyPr lIns="137160" rIns="137160">
                      <a:noAutofit/>
                    </a:bodyPr>
                    <a:p>
                      <a:pPr>
                        <a:lnSpc>
                          <a:spcPct val="100000"/>
                        </a:lnSpc>
                      </a:pPr>
                      <a:r>
                        <a:rPr b="0" lang="en-US" sz="1700" spc="-1" strike="noStrike">
                          <a:solidFill>
                            <a:srgbClr val="000000"/>
                          </a:solidFill>
                          <a:latin typeface="Calibri"/>
                        </a:rPr>
                        <a:t>calculating total ticket price</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r>
              <a:tr h="708120">
                <a:tc>
                  <a:txBody>
                    <a:bodyPr lIns="137160" rIns="137160">
                      <a:noAutofit/>
                    </a:bodyPr>
                    <a:p>
                      <a:pPr>
                        <a:lnSpc>
                          <a:spcPct val="100000"/>
                        </a:lnSpc>
                      </a:pPr>
                      <a:r>
                        <a:rPr b="0" lang="en-US" sz="1700" spc="-1" strike="noStrike">
                          <a:solidFill>
                            <a:srgbClr val="000000"/>
                          </a:solidFill>
                          <a:latin typeface="Calibri"/>
                        </a:rPr>
                        <a:t>Usama Sukri</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ffffff"/>
                      </a:solidFill>
                    </a:lnT>
                    <a:lnB w="12240">
                      <a:solidFill>
                        <a:srgbClr val="bfbfbf"/>
                      </a:solidFill>
                    </a:lnB>
                    <a:solidFill>
                      <a:srgbClr val="f2f2f2">
                        <a:alpha val="45000"/>
                      </a:srgbClr>
                    </a:solidFill>
                  </a:tcPr>
                </a:tc>
                <a:tc>
                  <a:txBody>
                    <a:bodyPr lIns="137160" rIns="137160">
                      <a:noAutofit/>
                    </a:bodyPr>
                    <a:p>
                      <a:pPr>
                        <a:lnSpc>
                          <a:spcPct val="100000"/>
                        </a:lnSpc>
                      </a:pPr>
                      <a:r>
                        <a:rPr b="0" lang="en-US" sz="1700" spc="-1" strike="noStrike">
                          <a:solidFill>
                            <a:srgbClr val="000000"/>
                          </a:solidFill>
                          <a:latin typeface="Calibri"/>
                        </a:rPr>
                        <a:t> </a:t>
                      </a:r>
                      <a:r>
                        <a:rPr b="0" lang="en-US" sz="1700" spc="-1" strike="noStrike">
                          <a:solidFill>
                            <a:srgbClr val="000000"/>
                          </a:solidFill>
                          <a:latin typeface="Calibri"/>
                        </a:rPr>
                        <a:t>Ticket Generation</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ffffff"/>
                      </a:solidFill>
                    </a:lnT>
                    <a:lnB w="12240">
                      <a:solidFill>
                        <a:srgbClr val="bfbfbf"/>
                      </a:solidFill>
                    </a:lnB>
                    <a:solidFill>
                      <a:srgbClr val="f2f2f2">
                        <a:alpha val="45000"/>
                      </a:srgbClr>
                    </a:solidFill>
                  </a:tcPr>
                </a:tc>
              </a:tr>
              <a:tr h="1070280">
                <a:tc>
                  <a:txBody>
                    <a:bodyPr lIns="137160" rIns="137160">
                      <a:noAutofit/>
                    </a:bodyPr>
                    <a:p>
                      <a:pPr>
                        <a:lnSpc>
                          <a:spcPct val="100000"/>
                        </a:lnSpc>
                      </a:pPr>
                      <a:r>
                        <a:rPr b="0" lang="en-US" sz="1700" spc="-1" strike="noStrike">
                          <a:solidFill>
                            <a:srgbClr val="000000"/>
                          </a:solidFill>
                          <a:latin typeface="Calibri"/>
                        </a:rPr>
                        <a:t>Darshan Marakall</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c>
                  <a:txBody>
                    <a:bodyPr lIns="137160" rIns="137160">
                      <a:noAutofit/>
                    </a:bodyPr>
                    <a:p>
                      <a:pPr>
                        <a:lnSpc>
                          <a:spcPct val="100000"/>
                        </a:lnSpc>
                      </a:pPr>
                      <a:r>
                        <a:rPr b="0" lang="en-US" sz="1700" spc="-1" strike="noStrike">
                          <a:solidFill>
                            <a:srgbClr val="000000"/>
                          </a:solidFill>
                          <a:latin typeface="Calibri"/>
                        </a:rPr>
                        <a:t>Writing ticket into File</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r>
              <a:tr h="708120">
                <a:tc>
                  <a:txBody>
                    <a:bodyPr lIns="137160" rIns="137160">
                      <a:noAutofit/>
                    </a:bodyPr>
                    <a:p>
                      <a:pPr>
                        <a:lnSpc>
                          <a:spcPct val="100000"/>
                        </a:lnSpc>
                      </a:pPr>
                      <a:r>
                        <a:rPr b="0" lang="en-US" sz="1700" spc="-1" strike="noStrike">
                          <a:solidFill>
                            <a:srgbClr val="000000"/>
                          </a:solidFill>
                          <a:latin typeface="Calibri"/>
                        </a:rPr>
                        <a:t>Kannappagoud</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ffffff"/>
                      </a:solidFill>
                    </a:lnT>
                    <a:lnB w="12240">
                      <a:solidFill>
                        <a:srgbClr val="bfbfbf"/>
                      </a:solidFill>
                    </a:lnB>
                    <a:solidFill>
                      <a:srgbClr val="f2f2f2">
                        <a:alpha val="45000"/>
                      </a:srgbClr>
                    </a:solidFill>
                  </a:tcPr>
                </a:tc>
                <a:tc>
                  <a:txBody>
                    <a:bodyPr lIns="137160" rIns="137160">
                      <a:noAutofit/>
                    </a:bodyPr>
                    <a:p>
                      <a:pPr>
                        <a:lnSpc>
                          <a:spcPct val="100000"/>
                        </a:lnSpc>
                      </a:pPr>
                      <a:r>
                        <a:rPr b="0" lang="en-US" sz="1700" spc="-1" strike="noStrike">
                          <a:solidFill>
                            <a:srgbClr val="000000"/>
                          </a:solidFill>
                          <a:latin typeface="Calibri"/>
                        </a:rPr>
                        <a:t>Connecting to Database</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ffffff"/>
                      </a:solidFill>
                    </a:lnT>
                    <a:lnB w="12240">
                      <a:solidFill>
                        <a:srgbClr val="bfbfbf"/>
                      </a:solidFill>
                    </a:lnB>
                    <a:solidFill>
                      <a:srgbClr val="f2f2f2">
                        <a:alpha val="45000"/>
                      </a:srgbClr>
                    </a:solidFill>
                  </a:tcPr>
                </a:tc>
              </a:tr>
              <a:tr h="708120">
                <a:tc>
                  <a:txBody>
                    <a:bodyPr lIns="137160" rIns="137160">
                      <a:noAutofit/>
                    </a:bodyPr>
                    <a:p>
                      <a:pPr>
                        <a:lnSpc>
                          <a:spcPct val="100000"/>
                        </a:lnSpc>
                      </a:pPr>
                      <a:r>
                        <a:rPr b="0" lang="en-US" sz="1700" spc="-1" strike="noStrike">
                          <a:solidFill>
                            <a:srgbClr val="000000"/>
                          </a:solidFill>
                          <a:latin typeface="Calibri"/>
                        </a:rPr>
                        <a:t>Sagar Deshmukh</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c>
                  <a:txBody>
                    <a:bodyPr lIns="137160" rIns="137160">
                      <a:noAutofit/>
                    </a:bodyPr>
                    <a:p>
                      <a:pPr>
                        <a:lnSpc>
                          <a:spcPct val="100000"/>
                        </a:lnSpc>
                      </a:pPr>
                      <a:r>
                        <a:rPr b="0" lang="en-US" sz="1700" spc="-1" strike="noStrike">
                          <a:solidFill>
                            <a:srgbClr val="000000"/>
                          </a:solidFill>
                          <a:latin typeface="Calibri"/>
                        </a:rPr>
                        <a:t>Getting train details</a:t>
                      </a:r>
                      <a:endParaRPr b="0" lang="en-IN" sz="1700" spc="-1" strike="noStrike">
                        <a:latin typeface="Arial"/>
                      </a:endParaRPr>
                    </a:p>
                  </a:txBody>
                  <a:tcPr marL="137160" marR="137160">
                    <a:lnL w="12240">
                      <a:solidFill>
                        <a:srgbClr val="ffffff"/>
                      </a:solidFill>
                    </a:lnL>
                    <a:lnR w="12240">
                      <a:solidFill>
                        <a:srgbClr val="ffffff"/>
                      </a:solidFill>
                    </a:lnR>
                    <a:lnT w="12240">
                      <a:solidFill>
                        <a:srgbClr val="bfbfbf"/>
                      </a:solidFill>
                    </a:lnT>
                    <a:lnB w="12240">
                      <a:solidFill>
                        <a:srgbClr val="ffffff"/>
                      </a:solidFill>
                    </a:lnB>
                    <a:solidFill>
                      <a:srgbClr val="bfbfbf">
                        <a:alpha val="35000"/>
                      </a:srgbClr>
                    </a:solidFill>
                  </a:tcPr>
                </a:tc>
              </a:tr>
            </a:tbl>
          </a:graphicData>
        </a:graphic>
      </p:graphicFrame>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9"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00"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01"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02"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a:rPr>
              <a:t>Generating PNR and Calculating passenger fair as per age</a:t>
            </a:r>
            <a:endParaRPr b="0" lang="en-IN" sz="4400" spc="-1" strike="noStrike">
              <a:latin typeface="Arial"/>
            </a:endParaRPr>
          </a:p>
        </p:txBody>
      </p:sp>
      <p:sp>
        <p:nvSpPr>
          <p:cNvPr id="103"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PNR for train from Bangalore to Mumbai with travel date 21/01/2017 would be BM_20170121_100.</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ea typeface="Calibri"/>
              </a:rPr>
              <a:t>The ticket Fare for each passenger is calculated using the following rules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 </a:t>
            </a:r>
            <a:r>
              <a:rPr b="0" lang="en-US" sz="2400" spc="-1" strike="noStrike">
                <a:solidFill>
                  <a:srgbClr val="000000"/>
                </a:solidFill>
                <a:latin typeface="Calibri"/>
                <a:ea typeface="Calibri"/>
              </a:rPr>
              <a:t>For age &lt; = 12, fare is 50% of ticket price regardless of gender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For age &gt; = 60, fare is 60% of ticket price regardless of gender .</a:t>
            </a:r>
            <a:endParaRPr b="0" lang="en-IN" sz="2400" spc="-1" strike="noStrike">
              <a:latin typeface="Arial"/>
            </a:endParaRPr>
          </a:p>
          <a:p>
            <a:pPr marL="228600" indent="-227880">
              <a:lnSpc>
                <a:spcPct val="90000"/>
              </a:lnSpc>
              <a:spcBef>
                <a:spcPts val="1001"/>
              </a:spcBef>
              <a:buClr>
                <a:srgbClr val="000000"/>
              </a:buClr>
              <a:buFont typeface="Wingdings" charset="2"/>
              <a:buChar char=""/>
            </a:pPr>
            <a:r>
              <a:rPr b="0" lang="en-US" sz="2400" spc="-1" strike="noStrike">
                <a:solidFill>
                  <a:srgbClr val="000000"/>
                </a:solidFill>
                <a:latin typeface="Calibri"/>
                <a:ea typeface="Calibri"/>
              </a:rPr>
              <a:t> </a:t>
            </a:r>
            <a:r>
              <a:rPr b="0" lang="en-US" sz="2400" spc="-1" strike="noStrike">
                <a:solidFill>
                  <a:srgbClr val="000000"/>
                </a:solidFill>
                <a:latin typeface="Calibri"/>
                <a:ea typeface="Calibri"/>
              </a:rPr>
              <a:t>For Females, 25% discount on the ticket price.</a:t>
            </a:r>
            <a:endParaRPr b="0" lang="en-IN" sz="2400" spc="-1" strike="noStrike">
              <a:latin typeface="Arial"/>
            </a:endParaRPr>
          </a:p>
          <a:p>
            <a:pPr>
              <a:lnSpc>
                <a:spcPct val="90000"/>
              </a:lnSpc>
              <a:spcBef>
                <a:spcPts val="1001"/>
              </a:spcBef>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4" name="Picture 3" descr=""/>
          <p:cNvPicPr/>
          <p:nvPr/>
        </p:nvPicPr>
        <p:blipFill>
          <a:blip r:embed="rId1"/>
          <a:stretch/>
        </p:blipFill>
        <p:spPr>
          <a:xfrm>
            <a:off x="634680" y="453960"/>
            <a:ext cx="5462640" cy="6161760"/>
          </a:xfrm>
          <a:prstGeom prst="rect">
            <a:avLst/>
          </a:prstGeom>
          <a:ln w="0">
            <a:noFill/>
          </a:ln>
        </p:spPr>
      </p:pic>
      <p:pic>
        <p:nvPicPr>
          <p:cNvPr id="105" name="Picture 4" descr=""/>
          <p:cNvPicPr/>
          <p:nvPr/>
        </p:nvPicPr>
        <p:blipFill>
          <a:blip r:embed="rId2"/>
          <a:stretch/>
        </p:blipFill>
        <p:spPr>
          <a:xfrm>
            <a:off x="6209640" y="455040"/>
            <a:ext cx="5568480" cy="61596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6" name="Rectangle 7"/>
          <p:cNvSpPr/>
          <p:nvPr/>
        </p:nvSpPr>
        <p:spPr>
          <a:xfrm>
            <a:off x="1440" y="0"/>
            <a:ext cx="12188160" cy="6857280"/>
          </a:xfrm>
          <a:prstGeom prst="rect">
            <a:avLst/>
          </a:prstGeom>
          <a:solidFill>
            <a:srgbClr val="ffffff"/>
          </a:solidFill>
          <a:ln w="12600">
            <a:noFill/>
          </a:ln>
        </p:spPr>
        <p:style>
          <a:lnRef idx="0"/>
          <a:fillRef idx="0"/>
          <a:effectRef idx="0"/>
          <a:fontRef idx="minor"/>
        </p:style>
      </p:sp>
      <p:sp>
        <p:nvSpPr>
          <p:cNvPr id="107" name="Rectangle 9"/>
          <p:cNvSpPr/>
          <p:nvPr/>
        </p:nvSpPr>
        <p:spPr>
          <a:xfrm>
            <a:off x="0" y="0"/>
            <a:ext cx="4708440" cy="6857280"/>
          </a:xfrm>
          <a:prstGeom prst="rect">
            <a:avLst/>
          </a:prstGeom>
          <a:solidFill>
            <a:srgbClr val="000000">
              <a:alpha val="81000"/>
            </a:srgbClr>
          </a:solidFill>
          <a:ln w="12600">
            <a:noFill/>
          </a:ln>
        </p:spPr>
        <p:style>
          <a:lnRef idx="0"/>
          <a:fillRef idx="0"/>
          <a:effectRef idx="0"/>
          <a:fontRef idx="minor"/>
        </p:style>
      </p:sp>
      <p:sp>
        <p:nvSpPr>
          <p:cNvPr id="108" name="Freeform: Shape 11"/>
          <p:cNvSpPr/>
          <p:nvPr/>
        </p:nvSpPr>
        <p:spPr>
          <a:xfrm>
            <a:off x="0" y="0"/>
            <a:ext cx="3283560" cy="6857280"/>
          </a:xfrm>
          <a:custGeom>
            <a:avLst/>
            <a:gdLst/>
            <a:ahLst/>
            <a:rect l="l" t="t" r="r" b="b"/>
            <a:pathLst>
              <a:path w="4319042" h="6858000">
                <a:moveTo>
                  <a:pt x="0" y="0"/>
                </a:moveTo>
                <a:lnTo>
                  <a:pt x="1142888" y="0"/>
                </a:lnTo>
                <a:lnTo>
                  <a:pt x="4319042" y="6858000"/>
                </a:lnTo>
                <a:lnTo>
                  <a:pt x="0" y="6858000"/>
                </a:lnTo>
                <a:close/>
              </a:path>
            </a:pathLst>
          </a:custGeom>
          <a:solidFill>
            <a:srgbClr val="000000">
              <a:alpha val="35000"/>
            </a:srgbClr>
          </a:solidFill>
          <a:ln w="12600">
            <a:noFill/>
          </a:ln>
        </p:spPr>
        <p:style>
          <a:lnRef idx="0"/>
          <a:fillRef idx="0"/>
          <a:effectRef idx="0"/>
          <a:fontRef idx="minor"/>
        </p:style>
      </p:sp>
      <p:sp>
        <p:nvSpPr>
          <p:cNvPr id="109" name="Title 1"/>
          <p:cNvSpPr/>
          <p:nvPr/>
        </p:nvSpPr>
        <p:spPr>
          <a:xfrm>
            <a:off x="804600" y="640080"/>
            <a:ext cx="3282120" cy="5257080"/>
          </a:xfrm>
          <a:prstGeom prst="rect">
            <a:avLst/>
          </a:prstGeom>
          <a:noFill/>
          <a:ln w="0">
            <a:noFill/>
          </a:ln>
        </p:spPr>
        <p:style>
          <a:lnRef idx="0"/>
          <a:fillRef idx="0"/>
          <a:effectRef idx="0"/>
          <a:fontRef idx="minor"/>
        </p:style>
        <p:txBody>
          <a:bodyPr lIns="90000" rIns="90000" tIns="45000" bIns="45000" anchor="ctr">
            <a:normAutofit/>
          </a:bodyPr>
          <a:p>
            <a:pPr>
              <a:lnSpc>
                <a:spcPct val="90000"/>
              </a:lnSpc>
            </a:pPr>
            <a:r>
              <a:rPr b="0" lang="en-US" sz="4400" spc="-1" strike="noStrike">
                <a:solidFill>
                  <a:srgbClr val="ffffff"/>
                </a:solidFill>
                <a:latin typeface="Calibri Light"/>
                <a:ea typeface="Calibri Light"/>
              </a:rPr>
              <a:t>Calculating total ticket price</a:t>
            </a:r>
            <a:endParaRPr b="0" lang="en-IN" sz="4400" spc="-1" strike="noStrike">
              <a:latin typeface="Arial"/>
            </a:endParaRPr>
          </a:p>
        </p:txBody>
      </p:sp>
      <p:sp>
        <p:nvSpPr>
          <p:cNvPr id="110" name="Content Placeholder 2"/>
          <p:cNvSpPr/>
          <p:nvPr/>
        </p:nvSpPr>
        <p:spPr>
          <a:xfrm>
            <a:off x="5358240" y="640080"/>
            <a:ext cx="6023880" cy="5257080"/>
          </a:xfrm>
          <a:prstGeom prst="rect">
            <a:avLst/>
          </a:prstGeom>
          <a:noFill/>
          <a:ln w="0">
            <a:noFill/>
          </a:ln>
        </p:spPr>
        <p:style>
          <a:lnRef idx="0"/>
          <a:fillRef idx="0"/>
          <a:effectRef idx="0"/>
          <a:fontRef idx="minor"/>
        </p:style>
        <p:txBody>
          <a:bodyPr lIns="90000" rIns="90000" tIns="45000" bIns="45000" anchor="ctr">
            <a:normAutofit/>
          </a:bodyPr>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All the passengers  with their fair according to their age were stored in a Tree Map.</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In Tree Map ,passenger is the key and fair is the value.</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Passengers were sorted according to their name in the final ticket.</a:t>
            </a:r>
            <a:endParaRPr b="0" lang="en-IN" sz="2400" spc="-1" strike="noStrike">
              <a:latin typeface="Arial"/>
            </a:endParaRPr>
          </a:p>
          <a:p>
            <a:pPr marL="228600" indent="-227880">
              <a:lnSpc>
                <a:spcPct val="90000"/>
              </a:lnSpc>
              <a:spcBef>
                <a:spcPts val="1001"/>
              </a:spcBef>
              <a:buClr>
                <a:srgbClr val="000000"/>
              </a:buClr>
              <a:buFont typeface="Arial"/>
              <a:buChar char="•"/>
            </a:pPr>
            <a:r>
              <a:rPr b="0" lang="en-US" sz="2400" spc="-1" strike="noStrike">
                <a:solidFill>
                  <a:srgbClr val="000000"/>
                </a:solidFill>
                <a:latin typeface="Calibri"/>
              </a:rPr>
              <a:t>Total ticket price is calculated by summing up all the individual ticket prices.</a:t>
            </a:r>
            <a:endParaRPr b="0" lang="en-IN" sz="2400" spc="-1" strike="noStrike">
              <a:latin typeface="Arial"/>
            </a:endParaRPr>
          </a:p>
          <a:p>
            <a:pPr>
              <a:lnSpc>
                <a:spcPct val="90000"/>
              </a:lnSpc>
              <a:spcBef>
                <a:spcPts val="1001"/>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Picture 2" descr=""/>
          <p:cNvPicPr/>
          <p:nvPr/>
        </p:nvPicPr>
        <p:blipFill>
          <a:blip r:embed="rId1"/>
          <a:stretch/>
        </p:blipFill>
        <p:spPr>
          <a:xfrm>
            <a:off x="142920" y="945360"/>
            <a:ext cx="6668280" cy="5458320"/>
          </a:xfrm>
          <a:prstGeom prst="rect">
            <a:avLst/>
          </a:prstGeom>
          <a:ln w="0">
            <a:noFill/>
          </a:ln>
        </p:spPr>
      </p:pic>
      <p:pic>
        <p:nvPicPr>
          <p:cNvPr id="112" name="Picture 4" descr=""/>
          <p:cNvPicPr/>
          <p:nvPr/>
        </p:nvPicPr>
        <p:blipFill>
          <a:blip r:embed="rId2"/>
          <a:stretch/>
        </p:blipFill>
        <p:spPr>
          <a:xfrm>
            <a:off x="6904440" y="939600"/>
            <a:ext cx="5134680" cy="545076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802</TotalTime>
  <Application>LibreOffice/7.1.7.2$Windows_X86_64 LibreOffice_project/c6a4e3954236145e2acb0b65f68614365aeee33f</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2021-10-17T12:07:02Z</dcterms:created>
  <dc:creator/>
  <dc:description/>
  <dc:language>en-IN</dc:language>
  <cp:lastModifiedBy/>
  <dcterms:modified xsi:type="dcterms:W3CDTF">2021-11-29T15:39:51Z</dcterms:modified>
  <cp:revision>585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r8>21</vt:r8>
  </property>
</Properties>
</file>